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63" r:id="rId4"/>
    <p:sldId id="864" r:id="rId5"/>
    <p:sldId id="853" r:id="rId6"/>
    <p:sldId id="865" r:id="rId7"/>
    <p:sldId id="866" r:id="rId8"/>
    <p:sldId id="867" r:id="rId9"/>
    <p:sldId id="868" r:id="rId10"/>
    <p:sldId id="869" r:id="rId1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8/29/2020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8/29/2020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8/29/2020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8/29/2020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938992"/>
          </a:xfrm>
          <a:prstGeom prst="rect">
            <a:avLst/>
          </a:prstGeom>
          <a:noFill/>
        </p:spPr>
        <p:txBody>
          <a:bodyPr wrap="square" rtlCol="0">
            <a:spAutoFit/>
          </a:bodyPr>
          <a:lstStyle/>
          <a:p>
            <a:pPr algn="ctr"/>
            <a:r>
              <a:rPr lang="en-US" sz="4000" b="1" dirty="0">
                <a:latin typeface="Candara" panose="020E0502030303020204" pitchFamily="34" charset="0"/>
              </a:rPr>
              <a:t>Divine Sovereignty and Human Betrayal</a:t>
            </a:r>
          </a:p>
          <a:p>
            <a:pPr algn="ctr"/>
            <a:r>
              <a:rPr lang="en-US" sz="4000" b="1" dirty="0">
                <a:latin typeface="Candara" panose="020E0502030303020204" pitchFamily="34" charset="0"/>
              </a:rPr>
              <a:t>Mark 14:12-21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30,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938992"/>
          </a:xfrm>
          <a:prstGeom prst="rect">
            <a:avLst/>
          </a:prstGeom>
          <a:noFill/>
        </p:spPr>
        <p:txBody>
          <a:bodyPr wrap="square" rtlCol="0">
            <a:spAutoFit/>
          </a:bodyPr>
          <a:lstStyle/>
          <a:p>
            <a:pPr algn="ctr"/>
            <a:r>
              <a:rPr lang="en-US" sz="4000" b="1" dirty="0">
                <a:latin typeface="Candara" panose="020E0502030303020204" pitchFamily="34" charset="0"/>
              </a:rPr>
              <a:t>Divine Sovereignty and Human Betrayal</a:t>
            </a:r>
          </a:p>
          <a:p>
            <a:pPr algn="ctr"/>
            <a:r>
              <a:rPr lang="en-US" sz="4000" b="1" dirty="0">
                <a:latin typeface="Candara" panose="020E0502030303020204" pitchFamily="34" charset="0"/>
              </a:rPr>
              <a:t>Mark 14:12-21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30, 2020</a:t>
            </a:r>
          </a:p>
        </p:txBody>
      </p:sp>
    </p:spTree>
    <p:extLst>
      <p:ext uri="{BB962C8B-B14F-4D97-AF65-F5344CB8AC3E}">
        <p14:creationId xmlns:p14="http://schemas.microsoft.com/office/powerpoint/2010/main" val="43206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14:12-16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34697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12 On the first day of Unleavened Bread, when the Passover lamb was being sacrificed, His disciples said to Him, "Where do You want us to go and prepare for You to eat the Passover?" 13 And He sent two of His disciples and said to them, "Go into the city, and a man will meet you carrying a pitcher of water; follow him; 14 and wherever he enters, say to the owner of the house, 'The Teacher says, "Where is My guest room in which I may eat the Passover with My disciples?"' 15 "And he himself will show you a large upper room furnished and ready; prepare for us there." 16 The disciples went out and came to the city, and found it just as He had told them; and they prepared the Passover.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14:17-21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913892"/>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17 When it was evening He came with the twelve. 18 As they were reclining at the table and eating, Jesus said, "Truly I say to you that one of you will betray Me — one who is eating with Me." 19 They began to be grieved and to say to Him one by one, "Surely not I?" 20 And He said to them, "It is one of the twelve, one who dips with Me in the bowl. 21 For the Son of Man is to go just as it is written of Him; but woe to that man by whom the Son of Man is betrayed! It would have been good for that man if he had not been born."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31366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sovereign preparations for Passover </a:t>
            </a:r>
            <a:r>
              <a:rPr lang="en-US" sz="3800" b="1" cap="none" baseline="30000" dirty="0">
                <a:solidFill>
                  <a:srgbClr val="00B0F0"/>
                </a:solidFill>
                <a:latin typeface="+mn-lt"/>
              </a:rPr>
              <a:t>(12-16)</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On the first day of Unleavened Bread, when the Passover lamb was being sacrificed, His disciples said to Him, ‘Where do You want us to go and prepare for You to eat the Passover?’</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2237293"/>
            <a:ext cx="11590636" cy="1569660"/>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setting of Passover (12)</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strategy of Christ (13-15)</a:t>
            </a:r>
          </a:p>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success of the disciples (16)</a:t>
            </a:r>
          </a:p>
        </p:txBody>
      </p:sp>
      <p:sp>
        <p:nvSpPr>
          <p:cNvPr id="4" name="TextBox 3">
            <a:extLst>
              <a:ext uri="{FF2B5EF4-FFF2-40B4-BE49-F238E27FC236}">
                <a16:creationId xmlns:a16="http://schemas.microsoft.com/office/drawing/2014/main" id="{92388786-96A1-45BB-A9D5-E7B2334029FB}"/>
              </a:ext>
            </a:extLst>
          </p:cNvPr>
          <p:cNvSpPr txBox="1"/>
          <p:nvPr/>
        </p:nvSpPr>
        <p:spPr>
          <a:xfrm>
            <a:off x="300682" y="4232760"/>
            <a:ext cx="11590636" cy="1764073"/>
          </a:xfrm>
          <a:prstGeom prst="rect">
            <a:avLst/>
          </a:prstGeom>
          <a:noFill/>
        </p:spPr>
        <p:txBody>
          <a:bodyPr wrap="square" rtlCol="0">
            <a:spAutoFit/>
          </a:bodyPr>
          <a:lstStyle/>
          <a:p>
            <a:pPr algn="just">
              <a:lnSpc>
                <a:spcPct val="97000"/>
              </a:lnSpc>
            </a:pPr>
            <a:r>
              <a:rPr lang="en-US" sz="2800" i="1" dirty="0"/>
              <a:t>When God ordains whatsoever is to come to pass, it has the certainty of heaven itself and will secure His own desired result, without debate, without hiccup, and without consultation with humanity or negotiation with demonic forces.</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sobering prediction of betrayal </a:t>
            </a:r>
            <a:r>
              <a:rPr lang="en-US" sz="3800" b="1" cap="none" baseline="30000" dirty="0">
                <a:solidFill>
                  <a:srgbClr val="00B0F0"/>
                </a:solidFill>
                <a:latin typeface="+mn-lt"/>
              </a:rPr>
              <a:t>(17-21)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461665"/>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“Truly I say to you that one of you will betray Me – one who is eating with Me.”</a:t>
            </a:r>
            <a:r>
              <a:rPr lang="en-US" sz="2400" dirty="0">
                <a:latin typeface="Calibri" panose="020F0502020204030204" pitchFamily="34" charset="0"/>
                <a:cs typeface="Calibri" panose="020F0502020204030204" pitchFamily="34" charset="0"/>
              </a:rPr>
              <a:t>  (18)</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1727630"/>
            <a:ext cx="11590636" cy="584775"/>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announcement of the traitor (17-18)</a:t>
            </a:r>
          </a:p>
        </p:txBody>
      </p:sp>
      <p:sp>
        <p:nvSpPr>
          <p:cNvPr id="4" name="TextBox 3">
            <a:extLst>
              <a:ext uri="{FF2B5EF4-FFF2-40B4-BE49-F238E27FC236}">
                <a16:creationId xmlns:a16="http://schemas.microsoft.com/office/drawing/2014/main" id="{92388786-96A1-45BB-A9D5-E7B2334029FB}"/>
              </a:ext>
            </a:extLst>
          </p:cNvPr>
          <p:cNvSpPr txBox="1"/>
          <p:nvPr/>
        </p:nvSpPr>
        <p:spPr>
          <a:xfrm>
            <a:off x="300682" y="3678130"/>
            <a:ext cx="11590636" cy="248080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a:t>
            </a:r>
            <a:r>
              <a:rPr lang="en-US" sz="3200" i="1" u="sng" dirty="0">
                <a:effectLst/>
                <a:latin typeface="Calibri" panose="020F0502020204030204" pitchFamily="34" charset="0"/>
                <a:ea typeface="Times New Roman" panose="02020603050405020304" pitchFamily="18" charset="0"/>
                <a:cs typeface="Calibri" panose="020F0502020204030204" pitchFamily="34" charset="0"/>
              </a:rPr>
              <a:t>I will</a:t>
            </a:r>
            <a:r>
              <a:rPr lang="en-US" sz="3200" i="1" dirty="0">
                <a:effectLst/>
                <a:latin typeface="Calibri" panose="020F0502020204030204" pitchFamily="34" charset="0"/>
                <a:ea typeface="Times New Roman" panose="02020603050405020304" pitchFamily="18" charset="0"/>
                <a:cs typeface="Calibri" panose="020F0502020204030204" pitchFamily="34" charset="0"/>
              </a:rPr>
              <a:t> bring you out from under the burdens of the Egyptians, and </a:t>
            </a:r>
            <a:r>
              <a:rPr lang="en-US" sz="3200" i="1" u="sng" dirty="0">
                <a:effectLst/>
                <a:latin typeface="Calibri" panose="020F0502020204030204" pitchFamily="34" charset="0"/>
                <a:ea typeface="Times New Roman" panose="02020603050405020304" pitchFamily="18" charset="0"/>
                <a:cs typeface="Calibri" panose="020F0502020204030204" pitchFamily="34" charset="0"/>
              </a:rPr>
              <a:t>I will</a:t>
            </a:r>
            <a:r>
              <a:rPr lang="en-US" sz="3200" i="1" dirty="0">
                <a:effectLst/>
                <a:latin typeface="Calibri" panose="020F0502020204030204" pitchFamily="34" charset="0"/>
                <a:ea typeface="Times New Roman" panose="02020603050405020304" pitchFamily="18" charset="0"/>
                <a:cs typeface="Calibri" panose="020F0502020204030204" pitchFamily="34" charset="0"/>
              </a:rPr>
              <a:t> deliver you from their bondage. </a:t>
            </a:r>
            <a:r>
              <a:rPr lang="en-US" sz="3200" i="1" u="sng" dirty="0">
                <a:effectLst/>
                <a:latin typeface="Calibri" panose="020F0502020204030204" pitchFamily="34" charset="0"/>
                <a:ea typeface="Times New Roman" panose="02020603050405020304" pitchFamily="18" charset="0"/>
                <a:cs typeface="Calibri" panose="020F0502020204030204" pitchFamily="34" charset="0"/>
              </a:rPr>
              <a:t>I will</a:t>
            </a:r>
            <a:r>
              <a:rPr lang="en-US" sz="3200" i="1" dirty="0">
                <a:effectLst/>
                <a:latin typeface="Calibri" panose="020F0502020204030204" pitchFamily="34" charset="0"/>
                <a:ea typeface="Times New Roman" panose="02020603050405020304" pitchFamily="18" charset="0"/>
                <a:cs typeface="Calibri" panose="020F0502020204030204" pitchFamily="34" charset="0"/>
              </a:rPr>
              <a:t> also redeem you with an outstretched arm and with great judgments. Then </a:t>
            </a:r>
            <a:r>
              <a:rPr lang="en-US" sz="3200" i="1" u="sng" dirty="0">
                <a:effectLst/>
                <a:latin typeface="Calibri" panose="020F0502020204030204" pitchFamily="34" charset="0"/>
                <a:ea typeface="Times New Roman" panose="02020603050405020304" pitchFamily="18" charset="0"/>
                <a:cs typeface="Calibri" panose="020F0502020204030204" pitchFamily="34" charset="0"/>
              </a:rPr>
              <a:t>I will</a:t>
            </a:r>
            <a:r>
              <a:rPr lang="en-US" sz="3200" i="1" dirty="0">
                <a:effectLst/>
                <a:latin typeface="Calibri" panose="020F0502020204030204" pitchFamily="34" charset="0"/>
                <a:ea typeface="Times New Roman" panose="02020603050405020304" pitchFamily="18" charset="0"/>
                <a:cs typeface="Calibri" panose="020F0502020204030204" pitchFamily="34" charset="0"/>
              </a:rPr>
              <a:t> take you for My people, and I will be your God; and you shall know that I am Yahweh your God…” (Exodus 6:6-7)</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970474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sobering prediction of betrayal </a:t>
            </a:r>
            <a:r>
              <a:rPr lang="en-US" sz="3800" b="1" cap="none" baseline="30000" dirty="0">
                <a:solidFill>
                  <a:srgbClr val="00B0F0"/>
                </a:solidFill>
                <a:latin typeface="+mn-lt"/>
              </a:rPr>
              <a:t>(17-21)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461665"/>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“Truly I say to you that one of you will betray Me – one who is eating with Me.”</a:t>
            </a:r>
            <a:r>
              <a:rPr lang="en-US" sz="2400" dirty="0">
                <a:latin typeface="Calibri" panose="020F0502020204030204" pitchFamily="34" charset="0"/>
                <a:cs typeface="Calibri" panose="020F0502020204030204" pitchFamily="34" charset="0"/>
              </a:rPr>
              <a:t>  (18)</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1727630"/>
            <a:ext cx="11590636" cy="2062103"/>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announcement of the traitor (17-18)</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anguish of the disciples (19)</a:t>
            </a:r>
          </a:p>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assignment of Christ (20)</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adjudication of Christ (21)</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15623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24:26-27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241896"/>
          </a:xfrm>
          <a:prstGeom prst="rect">
            <a:avLst/>
          </a:prstGeom>
          <a:noFill/>
        </p:spPr>
        <p:txBody>
          <a:bodyPr wrap="square" rtlCol="0">
            <a:spAutoFit/>
          </a:bodyPr>
          <a:lstStyle/>
          <a:p>
            <a:pPr marL="0" marR="0" algn="just">
              <a:lnSpc>
                <a:spcPct val="97000"/>
              </a:lnSpc>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26 “</a:t>
            </a:r>
            <a:r>
              <a:rPr lang="en-US" sz="3600" i="1" dirty="0">
                <a:effectLst/>
                <a:latin typeface="Calibri" panose="020F0502020204030204" pitchFamily="34" charset="0"/>
                <a:ea typeface="Times New Roman" panose="02020603050405020304" pitchFamily="18" charset="0"/>
                <a:cs typeface="Calibri" panose="020F0502020204030204" pitchFamily="34" charset="0"/>
              </a:rPr>
              <a:t>Was it not necessary for the Christ to suffer these things and to enter into His glory?” </a:t>
            </a:r>
            <a:r>
              <a:rPr lang="en-US" sz="3600" dirty="0">
                <a:effectLst/>
                <a:latin typeface="Calibri" panose="020F0502020204030204" pitchFamily="34" charset="0"/>
                <a:ea typeface="Times New Roman" panose="02020603050405020304" pitchFamily="18" charset="0"/>
                <a:cs typeface="Calibri" panose="020F0502020204030204" pitchFamily="34" charset="0"/>
              </a:rPr>
              <a:t>27</a:t>
            </a:r>
            <a:r>
              <a:rPr lang="en-US" sz="3600" i="1" dirty="0">
                <a:effectLst/>
                <a:latin typeface="Calibri" panose="020F0502020204030204" pitchFamily="34" charset="0"/>
                <a:ea typeface="Times New Roman" panose="02020603050405020304" pitchFamily="18" charset="0"/>
                <a:cs typeface="Calibri" panose="020F0502020204030204" pitchFamily="34" charset="0"/>
              </a:rPr>
              <a:t> Then beginning with Moses and with all the prophets, He explained to them the things concerning Himself in all the Scriptures</a:t>
            </a: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21589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Corinthians 15:3-4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241896"/>
          </a:xfrm>
          <a:prstGeom prst="rect">
            <a:avLst/>
          </a:prstGeom>
          <a:noFill/>
        </p:spPr>
        <p:txBody>
          <a:bodyPr wrap="square" rtlCol="0">
            <a:spAutoFit/>
          </a:bodyPr>
          <a:lstStyle/>
          <a:p>
            <a:pPr marL="0" marR="0" algn="just">
              <a:lnSpc>
                <a:spcPct val="97000"/>
              </a:lnSpc>
              <a:spcBef>
                <a:spcPts val="0"/>
              </a:spcBef>
              <a:spcAft>
                <a:spcPts val="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a:effectLst/>
                <a:latin typeface="Calibri" panose="020F0502020204030204" pitchFamily="34" charset="0"/>
                <a:ea typeface="Times New Roman" panose="02020603050405020304" pitchFamily="18" charset="0"/>
                <a:cs typeface="Calibri" panose="020F0502020204030204" pitchFamily="34" charset="0"/>
              </a:rPr>
              <a:t>For I delivered to you as of first importance what I also received, that Christ died for our sins according to the Scriptures, and that He was buried, and that He was raised on the third day according to the Scriptures</a:t>
            </a:r>
            <a:r>
              <a:rPr lang="en-US" sz="3600" dirty="0">
                <a:effectLst/>
                <a:latin typeface="Calibri" panose="020F0502020204030204" pitchFamily="34" charset="0"/>
                <a:ea typeface="Times New Roman" panose="02020603050405020304" pitchFamily="18" charset="0"/>
                <a:cs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93357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Colossians 2:13-14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316677"/>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When you were dead in your transgressions and the uncircumcision of your flesh, He made you alive together with Him, having forgiven us all our transgressions, having canceled out the certificate of debt consisting of decrees against us, which was hostile to us; and He has taken it out of the way, having nailed it to the cross</a:t>
            </a:r>
            <a:r>
              <a:rPr lang="en-US" sz="3600" dirty="0">
                <a:effectLst/>
                <a:latin typeface="Calibri" panose="020F0502020204030204" pitchFamily="34" charset="0"/>
                <a:ea typeface="Times New Roman" panose="02020603050405020304" pitchFamily="18" charset="0"/>
                <a:cs typeface="Calibri" panose="020F0502020204030204" pitchFamily="34" charset="0"/>
              </a:rPr>
              <a:t>.</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88843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8683</TotalTime>
  <Words>790</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147</cp:revision>
  <cp:lastPrinted>2020-05-22T15:03:41Z</cp:lastPrinted>
  <dcterms:created xsi:type="dcterms:W3CDTF">2019-06-22T19:37:39Z</dcterms:created>
  <dcterms:modified xsi:type="dcterms:W3CDTF">2020-08-29T16:01:47Z</dcterms:modified>
</cp:coreProperties>
</file>